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76" r:id="rId1"/>
  </p:sldMasterIdLst>
  <p:notesMasterIdLst>
    <p:notesMasterId r:id="rId20"/>
  </p:notesMasterIdLst>
  <p:sldIdLst>
    <p:sldId id="256" r:id="rId2"/>
    <p:sldId id="274" r:id="rId3"/>
    <p:sldId id="275" r:id="rId4"/>
    <p:sldId id="270" r:id="rId5"/>
    <p:sldId id="257" r:id="rId6"/>
    <p:sldId id="258" r:id="rId7"/>
    <p:sldId id="259" r:id="rId8"/>
    <p:sldId id="276" r:id="rId9"/>
    <p:sldId id="260" r:id="rId10"/>
    <p:sldId id="261" r:id="rId11"/>
    <p:sldId id="262" r:id="rId12"/>
    <p:sldId id="269" r:id="rId13"/>
    <p:sldId id="277" r:id="rId14"/>
    <p:sldId id="268" r:id="rId15"/>
    <p:sldId id="272" r:id="rId16"/>
    <p:sldId id="271" r:id="rId17"/>
    <p:sldId id="265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2C1A4-5326-0945-BC6B-962298B3FACB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4A6A0-A670-EA4C-A397-D4FB8C424B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25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A6A0-A670-EA4C-A397-D4FB8C424B6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4A6A0-A670-EA4C-A397-D4FB8C424B6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1293-BD7C-2745-B48B-AF64D47F3903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1C59-B8FB-4BC6-84FE-FD700C7CFC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23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1293-BD7C-2745-B48B-AF64D47F3903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93C5-8540-FA42-8A36-373CADEF87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140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1293-BD7C-2745-B48B-AF64D47F3903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93C5-8540-FA42-8A36-373CADEF87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71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1293-BD7C-2745-B48B-AF64D47F3903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93C5-8540-FA42-8A36-373CADEF87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8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8AEBF-0AD3-45EE-9192-92B7353208EF}" type="datetime1">
              <a:rPr lang="en-US" smtClean="0"/>
              <a:pPr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650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1293-BD7C-2745-B48B-AF64D47F3903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93C5-8540-FA42-8A36-373CADEF87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18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1293-BD7C-2745-B48B-AF64D47F3903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93C5-8540-FA42-8A36-373CADEF87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537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1293-BD7C-2745-B48B-AF64D47F3903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93C5-8540-FA42-8A36-373CADEF87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03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1293-BD7C-2745-B48B-AF64D47F3903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93C5-8540-FA42-8A36-373CADEF87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8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1293-BD7C-2745-B48B-AF64D47F3903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93C5-8540-FA42-8A36-373CADEF87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317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1293-BD7C-2745-B48B-AF64D47F3903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93C5-8540-FA42-8A36-373CADEF87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458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A1293-BD7C-2745-B48B-AF64D47F3903}" type="datetimeFigureOut">
              <a:rPr lang="en-US" smtClean="0"/>
              <a:pPr/>
              <a:t>2/6/14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693C5-8540-FA42-8A36-373CADEF87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67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medicines and drugs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8279" y="4193962"/>
            <a:ext cx="6785721" cy="530352"/>
          </a:xfrm>
        </p:spPr>
        <p:txBody>
          <a:bodyPr>
            <a:noAutofit/>
          </a:bodyPr>
          <a:lstStyle/>
          <a:p>
            <a:pPr algn="r"/>
            <a:r>
              <a:rPr lang="en-US" sz="6000" b="1" dirty="0" err="1">
                <a:solidFill>
                  <a:srgbClr val="000000"/>
                </a:solidFill>
              </a:rPr>
              <a:t>a</a:t>
            </a:r>
            <a:r>
              <a:rPr lang="en-US" sz="6000" b="1" dirty="0" err="1" smtClean="0">
                <a:solidFill>
                  <a:srgbClr val="000000"/>
                </a:solidFill>
              </a:rPr>
              <a:t>ntibacterials</a:t>
            </a:r>
            <a:endParaRPr lang="en-US" sz="6000" b="1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629" y="3830092"/>
            <a:ext cx="3289300" cy="2463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560" y="404421"/>
            <a:ext cx="3962400" cy="2044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573" y="717550"/>
            <a:ext cx="1816227" cy="144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249485"/>
            <a:ext cx="4948238" cy="1080967"/>
          </a:xfrm>
        </p:spPr>
        <p:txBody>
          <a:bodyPr/>
          <a:lstStyle/>
          <a:p>
            <a:r>
              <a:rPr lang="en-US" b="1" dirty="0" smtClean="0"/>
              <a:t>       penicillin action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31" y="1332102"/>
            <a:ext cx="8798194" cy="5525898"/>
          </a:xfrm>
        </p:spPr>
        <p:txBody>
          <a:bodyPr>
            <a:normAutofit/>
          </a:bodyPr>
          <a:lstStyle/>
          <a:p>
            <a:r>
              <a:rPr lang="en-US" dirty="0" err="1"/>
              <a:t>Penicillins</a:t>
            </a:r>
            <a:r>
              <a:rPr lang="en-US" dirty="0"/>
              <a:t> work by</a:t>
            </a:r>
            <a:r>
              <a:rPr lang="en-US" dirty="0" smtClean="0"/>
              <a:t> deactivating the proteins </a:t>
            </a:r>
            <a:r>
              <a:rPr lang="en-US" dirty="0"/>
              <a:t>that a bacteria needs to form </a:t>
            </a:r>
            <a:r>
              <a:rPr lang="en-US" dirty="0" smtClean="0"/>
              <a:t>a </a:t>
            </a:r>
            <a:r>
              <a:rPr lang="en-US" b="1" dirty="0"/>
              <a:t>cell wall</a:t>
            </a:r>
            <a:r>
              <a:rPr lang="en-US" dirty="0"/>
              <a:t>. This prevents the formation of cross-links within the cell wall.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sz="2400" dirty="0" smtClean="0"/>
          </a:p>
          <a:p>
            <a:r>
              <a:rPr lang="en-US" dirty="0" smtClean="0"/>
              <a:t>As </a:t>
            </a:r>
            <a:r>
              <a:rPr lang="en-US" dirty="0"/>
              <a:t>a result the bacterial cell absorbs too much water and bursts as the result of increased osmotic pressure.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7879" y="3040024"/>
            <a:ext cx="3075167" cy="198449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4481"/>
            <a:ext cx="9144000" cy="886968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administering </a:t>
            </a:r>
            <a:r>
              <a:rPr lang="en-US" sz="4800" b="1" dirty="0"/>
              <a:t>of </a:t>
            </a:r>
            <a:r>
              <a:rPr lang="en-US" sz="4800" b="1" dirty="0" err="1" smtClean="0"/>
              <a:t>antibacterials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8352"/>
            <a:ext cx="8686800" cy="49216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dirty="0"/>
              <a:t>There are two types of </a:t>
            </a:r>
            <a:r>
              <a:rPr lang="en-US" sz="3600" dirty="0" err="1" smtClean="0"/>
              <a:t>antibacterials</a:t>
            </a:r>
            <a:endParaRPr lang="en-US" sz="3600" dirty="0" smtClean="0"/>
          </a:p>
          <a:p>
            <a:pPr>
              <a:buNone/>
            </a:pPr>
            <a:endParaRPr lang="en-US" sz="2400" dirty="0" smtClean="0"/>
          </a:p>
          <a:p>
            <a:pPr lvl="1">
              <a:buFont typeface="Courier New"/>
              <a:buChar char="o"/>
            </a:pPr>
            <a:r>
              <a:rPr lang="en-US" sz="4000" dirty="0"/>
              <a:t>broad-spectrum </a:t>
            </a:r>
            <a:r>
              <a:rPr lang="en-US" sz="4000" dirty="0" err="1" smtClean="0"/>
              <a:t>antibacterials</a:t>
            </a:r>
            <a:r>
              <a:rPr lang="en-US" sz="4000" dirty="0" smtClean="0"/>
              <a:t> </a:t>
            </a:r>
            <a:r>
              <a:rPr lang="en-US" sz="4000" dirty="0"/>
              <a:t>are effective against a wide range of bacteria</a:t>
            </a:r>
            <a:r>
              <a:rPr lang="en-US" sz="4000" dirty="0" smtClean="0"/>
              <a:t> </a:t>
            </a:r>
          </a:p>
          <a:p>
            <a:pPr lvl="1">
              <a:buNone/>
            </a:pPr>
            <a:endParaRPr lang="en-US" sz="4000" dirty="0" smtClean="0"/>
          </a:p>
          <a:p>
            <a:pPr lvl="1">
              <a:buFont typeface="Courier New"/>
              <a:buChar char="o"/>
            </a:pPr>
            <a:r>
              <a:rPr lang="en-US" sz="4000" dirty="0"/>
              <a:t>narrow-spectrum only </a:t>
            </a:r>
            <a:r>
              <a:rPr lang="en-US" sz="4000" dirty="0" smtClean="0"/>
              <a:t>kill </a:t>
            </a:r>
            <a:r>
              <a:rPr lang="en-US" sz="4000" dirty="0"/>
              <a:t>a limited range of </a:t>
            </a:r>
            <a:r>
              <a:rPr lang="en-US" sz="4000" dirty="0" smtClean="0"/>
              <a:t>bacteria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886968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administering </a:t>
            </a:r>
            <a:r>
              <a:rPr lang="en-US" sz="4800" b="1" dirty="0" err="1" smtClean="0"/>
              <a:t>antibacterials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20888"/>
            <a:ext cx="9144000" cy="44203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027" dirty="0" smtClean="0"/>
              <a:t>    </a:t>
            </a:r>
            <a:r>
              <a:rPr lang="en-US" sz="4400" dirty="0" smtClean="0"/>
              <a:t>With some diseases, e.g. tuberculosis (TB) it is important to administer a “cocktail” of different </a:t>
            </a:r>
            <a:r>
              <a:rPr lang="en-US" sz="4400" dirty="0" err="1" smtClean="0"/>
              <a:t>antibacterials</a:t>
            </a:r>
            <a:r>
              <a:rPr lang="en-US" sz="4400" dirty="0" smtClean="0"/>
              <a:t> (broad spectrum) because bacteria which cause TB are usually extremely resistant to </a:t>
            </a:r>
            <a:r>
              <a:rPr lang="en-US" sz="4400" dirty="0" err="1" smtClean="0"/>
              <a:t>penicillins</a:t>
            </a:r>
            <a:r>
              <a:rPr lang="en-US" sz="4400" dirty="0" smtClean="0"/>
              <a:t> so a mixture of different </a:t>
            </a:r>
            <a:r>
              <a:rPr lang="en-US" sz="4400" dirty="0" err="1" smtClean="0"/>
              <a:t>antibacterials</a:t>
            </a:r>
            <a:r>
              <a:rPr lang="en-US" sz="4400" dirty="0" smtClean="0"/>
              <a:t> is used.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0000"/>
                </a:solidFill>
              </a:rPr>
              <a:t>bacterial resistance</a:t>
            </a:r>
            <a:endParaRPr lang="en-US" sz="48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Explain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785" y="1417638"/>
            <a:ext cx="3124200" cy="260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400" y="4132263"/>
            <a:ext cx="3327400" cy="2438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381748"/>
            <a:ext cx="40640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197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2316"/>
            <a:ext cx="9144000" cy="113625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Increased bacterial resistance to penicillin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31" y="1378570"/>
            <a:ext cx="8778112" cy="45178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  </a:t>
            </a:r>
            <a:endParaRPr lang="en-US" sz="1200" dirty="0" smtClean="0"/>
          </a:p>
          <a:p>
            <a:pPr lvl="1">
              <a:buFont typeface="Courier New"/>
              <a:buChar char="o"/>
            </a:pPr>
            <a:r>
              <a:rPr lang="en-US" sz="3600" dirty="0" smtClean="0"/>
              <a:t>resistant bacteria produce </a:t>
            </a:r>
            <a:r>
              <a:rPr lang="en-US" sz="3600" dirty="0" err="1" smtClean="0"/>
              <a:t>penicillinase</a:t>
            </a:r>
            <a:r>
              <a:rPr lang="en-US" sz="3600" dirty="0" smtClean="0"/>
              <a:t>, an enzyme, which breaks open the </a:t>
            </a:r>
          </a:p>
          <a:p>
            <a:pPr lvl="1">
              <a:buNone/>
            </a:pPr>
            <a:r>
              <a:rPr lang="en-US" sz="3600" dirty="0" smtClean="0"/>
              <a:t>  4-membered ring in the penicillin molecule</a:t>
            </a:r>
          </a:p>
          <a:p>
            <a:pPr lvl="1">
              <a:buNone/>
            </a:pPr>
            <a:endParaRPr lang="en-US" sz="1400" dirty="0" smtClean="0"/>
          </a:p>
          <a:p>
            <a:pPr lvl="1">
              <a:buFont typeface="Courier New"/>
              <a:buChar char="o"/>
            </a:pPr>
            <a:r>
              <a:rPr lang="en-US" sz="3600" dirty="0"/>
              <a:t>resistant bacteria reproduce and pass on their</a:t>
            </a:r>
            <a:r>
              <a:rPr lang="en-US" sz="3600" dirty="0" smtClean="0"/>
              <a:t> resistance to </a:t>
            </a:r>
            <a:r>
              <a:rPr lang="en-US" sz="3600" dirty="0"/>
              <a:t>succeeding </a:t>
            </a:r>
            <a:r>
              <a:rPr lang="en-US" sz="3600" dirty="0" smtClean="0"/>
              <a:t>generations</a:t>
            </a:r>
          </a:p>
          <a:p>
            <a:pPr lvl="1">
              <a:buFont typeface="Courier New"/>
              <a:buChar char="o"/>
            </a:pPr>
            <a:endParaRPr lang="en-US" sz="12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446" y="685800"/>
            <a:ext cx="7633792" cy="886968"/>
          </a:xfrm>
        </p:spPr>
        <p:txBody>
          <a:bodyPr>
            <a:normAutofit/>
          </a:bodyPr>
          <a:lstStyle/>
          <a:p>
            <a:r>
              <a:rPr lang="en-US" b="1" dirty="0" smtClean="0"/>
              <a:t>bacterial resistance to penicillin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20888"/>
            <a:ext cx="9144000" cy="41052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4400" dirty="0" smtClean="0"/>
              <a:t>The more bacteria are exposed to </a:t>
            </a:r>
            <a:r>
              <a:rPr lang="en-US" sz="4400" dirty="0" err="1" smtClean="0"/>
              <a:t>antibacterials</a:t>
            </a:r>
            <a:r>
              <a:rPr lang="en-US" sz="4400" dirty="0" smtClean="0"/>
              <a:t>, the more opportunities there are for the bacteria to mutate into bacteria that have genes to produce </a:t>
            </a:r>
            <a:r>
              <a:rPr lang="en-US" sz="4400" dirty="0" err="1" smtClean="0"/>
              <a:t>penicillinase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2316"/>
            <a:ext cx="9144000" cy="886968"/>
          </a:xfrm>
        </p:spPr>
        <p:txBody>
          <a:bodyPr>
            <a:noAutofit/>
          </a:bodyPr>
          <a:lstStyle/>
          <a:p>
            <a:r>
              <a:rPr lang="en-US" b="1" dirty="0" smtClean="0"/>
              <a:t>Increased resistance because </a:t>
            </a:r>
            <a:r>
              <a:rPr lang="en-US" sz="1600" b="1" dirty="0" smtClean="0"/>
              <a:t>of</a:t>
            </a:r>
            <a:r>
              <a:rPr lang="en-US" b="1" dirty="0" smtClean="0"/>
              <a:t> misuse 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01033"/>
            <a:ext cx="9144000" cy="4921657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Antibacterials</a:t>
            </a:r>
            <a:r>
              <a:rPr lang="en-US" sz="3600" dirty="0" smtClean="0"/>
              <a:t> are used in </a:t>
            </a:r>
            <a:r>
              <a:rPr lang="en-US" sz="3600" b="1" dirty="0" smtClean="0">
                <a:solidFill>
                  <a:srgbClr val="FF6600"/>
                </a:solidFill>
              </a:rPr>
              <a:t>animal feedstock </a:t>
            </a:r>
            <a:r>
              <a:rPr lang="en-US" sz="3600" dirty="0" smtClean="0"/>
              <a:t>even when the animals do not have a disease. The </a:t>
            </a:r>
            <a:r>
              <a:rPr lang="en-US" sz="3600" dirty="0" err="1" smtClean="0"/>
              <a:t>antibacterials</a:t>
            </a:r>
            <a:r>
              <a:rPr lang="en-US" sz="3600" dirty="0" smtClean="0"/>
              <a:t> end up in the food chain</a:t>
            </a:r>
          </a:p>
          <a:p>
            <a:r>
              <a:rPr lang="en-US" sz="3600" b="1" dirty="0" err="1" smtClean="0">
                <a:solidFill>
                  <a:srgbClr val="FF6600"/>
                </a:solidFill>
              </a:rPr>
              <a:t>Overprescription</a:t>
            </a:r>
            <a:r>
              <a:rPr lang="en-US" sz="3600" dirty="0" smtClean="0"/>
              <a:t> by doctors.</a:t>
            </a:r>
          </a:p>
          <a:p>
            <a:r>
              <a:rPr lang="en-US" sz="3600" b="1" dirty="0" smtClean="0">
                <a:solidFill>
                  <a:srgbClr val="FF6600"/>
                </a:solidFill>
              </a:rPr>
              <a:t>Patient compliance</a:t>
            </a:r>
            <a:r>
              <a:rPr lang="en-US" sz="3600" dirty="0" smtClean="0"/>
              <a:t>: </a:t>
            </a:r>
            <a:r>
              <a:rPr lang="en-US" sz="3600" dirty="0" smtClean="0">
                <a:solidFill>
                  <a:schemeClr val="tx1"/>
                </a:solidFill>
              </a:rPr>
              <a:t>Patients not completing a full course of penicillin or antibiotics and not killing all harmful bacteria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406" y="242316"/>
            <a:ext cx="8548761" cy="886968"/>
          </a:xfrm>
        </p:spPr>
        <p:txBody>
          <a:bodyPr>
            <a:noAutofit/>
          </a:bodyPr>
          <a:lstStyle/>
          <a:p>
            <a:r>
              <a:rPr lang="en-US" b="1" dirty="0" smtClean="0"/>
              <a:t>modifying </a:t>
            </a:r>
            <a:r>
              <a:rPr lang="en-US" b="1" dirty="0"/>
              <a:t>side-chain of penicillin </a:t>
            </a:r>
            <a:r>
              <a:rPr lang="en-US" b="1" dirty="0" smtClean="0"/>
              <a:t>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5466"/>
            <a:ext cx="8915602" cy="524126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Modern </a:t>
            </a:r>
            <a:r>
              <a:rPr lang="en-US" dirty="0"/>
              <a:t>or semi-synthetic </a:t>
            </a:r>
            <a:r>
              <a:rPr lang="en-US" dirty="0" err="1"/>
              <a:t>penicillins</a:t>
            </a:r>
            <a:r>
              <a:rPr lang="en-US" dirty="0"/>
              <a:t>, such as ampicillin, are</a:t>
            </a:r>
            <a:r>
              <a:rPr lang="en-US" dirty="0" smtClean="0"/>
              <a:t> penicillin molecules in which the side</a:t>
            </a:r>
            <a:r>
              <a:rPr lang="en-US" dirty="0"/>
              <a:t>-</a:t>
            </a:r>
            <a:r>
              <a:rPr lang="en-US" dirty="0" smtClean="0"/>
              <a:t>chain has </a:t>
            </a:r>
            <a:r>
              <a:rPr lang="en-US" dirty="0"/>
              <a:t>been</a:t>
            </a:r>
            <a:r>
              <a:rPr lang="en-US" dirty="0" smtClean="0"/>
              <a:t> modified to alter its  properties. In the case of ampicillin (can be taken orally), the side chain now contains: </a:t>
            </a:r>
            <a:endParaRPr lang="en-US" sz="1600" dirty="0" smtClean="0"/>
          </a:p>
          <a:p>
            <a:pPr lvl="1">
              <a:buFont typeface="Wingdings" charset="2"/>
              <a:buChar char="§"/>
            </a:pPr>
            <a:r>
              <a:rPr lang="en-US" sz="3200" dirty="0" smtClean="0"/>
              <a:t>a benzene or C</a:t>
            </a:r>
            <a:r>
              <a:rPr lang="en-US" sz="3200" baseline="-25000" dirty="0" smtClean="0"/>
              <a:t>6</a:t>
            </a:r>
            <a:r>
              <a:rPr lang="en-US" sz="3200" dirty="0" smtClean="0"/>
              <a:t>H</a:t>
            </a:r>
            <a:r>
              <a:rPr lang="en-US" sz="3200" baseline="-25000" dirty="0" smtClean="0"/>
              <a:t>5 </a:t>
            </a:r>
            <a:r>
              <a:rPr lang="en-US" sz="3200" dirty="0" smtClean="0"/>
              <a:t>ring, an  amine </a:t>
            </a:r>
            <a:r>
              <a:rPr lang="en-US" sz="3200" dirty="0"/>
              <a:t>(-NH</a:t>
            </a:r>
            <a:r>
              <a:rPr lang="en-US" sz="3200" baseline="-25000" dirty="0"/>
              <a:t>2</a:t>
            </a:r>
            <a:r>
              <a:rPr lang="en-US" sz="3200" dirty="0"/>
              <a:t>) group</a:t>
            </a:r>
            <a:r>
              <a:rPr lang="en-US" sz="3200" dirty="0" smtClean="0"/>
              <a:t>    and a hydrogen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826" y="4490728"/>
            <a:ext cx="4535056" cy="2066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433" y="242316"/>
            <a:ext cx="8517036" cy="886968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Modifying side-chain of penicillin G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6612"/>
            <a:ext cx="9144000" cy="528339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The different side-chain </a:t>
            </a:r>
            <a:r>
              <a:rPr lang="en-US" dirty="0" smtClean="0"/>
              <a:t>brings </a:t>
            </a:r>
            <a:r>
              <a:rPr lang="en-US" dirty="0"/>
              <a:t>advantages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sz="1200" dirty="0" smtClean="0"/>
          </a:p>
          <a:p>
            <a:pPr lvl="1">
              <a:buFont typeface="Courier New"/>
              <a:buChar char="o"/>
            </a:pPr>
            <a:r>
              <a:rPr lang="en-US" sz="3200" dirty="0" smtClean="0"/>
              <a:t>reducing the </a:t>
            </a:r>
            <a:r>
              <a:rPr lang="en-US" sz="3200" dirty="0" err="1" smtClean="0"/>
              <a:t>occurence</a:t>
            </a:r>
            <a:r>
              <a:rPr lang="en-US" sz="3200" dirty="0" smtClean="0"/>
              <a:t> of penicillin resistant bacteria as the modified </a:t>
            </a:r>
            <a:r>
              <a:rPr lang="en-US" sz="3200" dirty="0" err="1" smtClean="0"/>
              <a:t>penicillins</a:t>
            </a:r>
            <a:r>
              <a:rPr lang="en-US" sz="3200" dirty="0" smtClean="0"/>
              <a:t> are able to withstand the action of the enzyme </a:t>
            </a:r>
            <a:r>
              <a:rPr lang="en-US" sz="3200" dirty="0" err="1" smtClean="0"/>
              <a:t>penicillinase</a:t>
            </a:r>
            <a:r>
              <a:rPr lang="en-US" sz="3200" dirty="0" smtClean="0"/>
              <a:t> that is produced by resistant bacteria.</a:t>
            </a:r>
            <a:endParaRPr lang="en-GB" sz="3200" dirty="0" smtClean="0"/>
          </a:p>
          <a:p>
            <a:pPr lvl="1">
              <a:buNone/>
            </a:pPr>
            <a:endParaRPr lang="en-US" sz="1600" dirty="0" smtClean="0"/>
          </a:p>
          <a:p>
            <a:pPr lvl="1">
              <a:buFont typeface="Courier New"/>
              <a:buChar char="o"/>
            </a:pPr>
            <a:r>
              <a:rPr lang="en-US" sz="3200" dirty="0"/>
              <a:t>resistance to breakdown by stomach acid (so can be taken orally</a:t>
            </a:r>
            <a:r>
              <a:rPr lang="en-US" sz="3200" dirty="0" smtClean="0"/>
              <a:t>); penicillin G had to be injected because it was broken down by stomach acid. </a:t>
            </a:r>
            <a:r>
              <a:rPr lang="en-US" sz="3200" dirty="0" err="1" smtClean="0"/>
              <a:t>Ampillicin</a:t>
            </a:r>
            <a:r>
              <a:rPr lang="en-US" sz="3200" dirty="0" smtClean="0"/>
              <a:t> is a modified penicillin G molecule can be taken orally.</a:t>
            </a:r>
            <a:endParaRPr lang="en-US" sz="32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624" y="350017"/>
            <a:ext cx="7649978" cy="886968"/>
          </a:xfrm>
        </p:spPr>
        <p:txBody>
          <a:bodyPr>
            <a:normAutofit/>
          </a:bodyPr>
          <a:lstStyle/>
          <a:p>
            <a:r>
              <a:rPr lang="en-US" sz="4800" b="1" dirty="0" err="1" smtClean="0"/>
              <a:t>antibacterials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14436"/>
            <a:ext cx="9143999" cy="4808254"/>
          </a:xfrm>
        </p:spPr>
        <p:txBody>
          <a:bodyPr>
            <a:noAutofit/>
          </a:bodyPr>
          <a:lstStyle/>
          <a:p>
            <a:r>
              <a:rPr lang="en-US" sz="3600" dirty="0"/>
              <a:t>D 6.1 Outline the historical development of </a:t>
            </a:r>
            <a:r>
              <a:rPr lang="en-US" sz="3600" dirty="0" err="1"/>
              <a:t>penicillins</a:t>
            </a:r>
            <a:r>
              <a:rPr lang="en-US" sz="3600" dirty="0"/>
              <a:t>.</a:t>
            </a:r>
          </a:p>
          <a:p>
            <a:r>
              <a:rPr lang="en-US" sz="3600" dirty="0"/>
              <a:t>D 6.2 Explain how </a:t>
            </a:r>
            <a:r>
              <a:rPr lang="en-US" sz="3600" dirty="0" err="1"/>
              <a:t>penicillins</a:t>
            </a:r>
            <a:r>
              <a:rPr lang="en-US" sz="3600" dirty="0"/>
              <a:t> work and discuss the effects of modifying the side-chain.</a:t>
            </a:r>
          </a:p>
          <a:p>
            <a:r>
              <a:rPr lang="en-US" sz="3600" dirty="0"/>
              <a:t>D 6.3 Discuss and explain the importance of patient compliance and the effect of penicillin </a:t>
            </a:r>
            <a:r>
              <a:rPr lang="en-US" sz="3600" dirty="0" err="1"/>
              <a:t>overprescription</a:t>
            </a:r>
            <a:r>
              <a:rPr lang="en-US" sz="3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29734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 smtClean="0"/>
              <a:t>antibacterials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433" y="1600200"/>
            <a:ext cx="8662139" cy="4931769"/>
          </a:xfrm>
        </p:spPr>
        <p:txBody>
          <a:bodyPr>
            <a:normAutofit/>
          </a:bodyPr>
          <a:lstStyle/>
          <a:p>
            <a:r>
              <a:rPr lang="en-US" dirty="0" smtClean="0"/>
              <a:t>How do bacteria act?</a:t>
            </a:r>
          </a:p>
          <a:p>
            <a:endParaRPr lang="en-US" dirty="0"/>
          </a:p>
          <a:p>
            <a:r>
              <a:rPr lang="en-US" dirty="0" smtClean="0"/>
              <a:t>What infectious diseases are caused by bacteria?</a:t>
            </a:r>
          </a:p>
          <a:p>
            <a:endParaRPr lang="en-US" dirty="0"/>
          </a:p>
          <a:p>
            <a:r>
              <a:rPr lang="en-US" dirty="0" smtClean="0"/>
              <a:t>How are bacteria spread?</a:t>
            </a:r>
          </a:p>
          <a:p>
            <a:endParaRPr lang="en-US" dirty="0"/>
          </a:p>
          <a:p>
            <a:r>
              <a:rPr lang="en-US" dirty="0" smtClean="0"/>
              <a:t>What were the contributions of Fleming, Florey and Chain?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77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67" y="165170"/>
            <a:ext cx="7755219" cy="886968"/>
          </a:xfrm>
        </p:spPr>
        <p:txBody>
          <a:bodyPr>
            <a:normAutofit/>
          </a:bodyPr>
          <a:lstStyle/>
          <a:p>
            <a:r>
              <a:rPr lang="en-US" sz="4800" b="1" dirty="0"/>
              <a:t>d</a:t>
            </a:r>
            <a:r>
              <a:rPr lang="en-US" sz="4800" b="1" dirty="0" smtClean="0"/>
              <a:t>iseases </a:t>
            </a:r>
            <a:r>
              <a:rPr lang="en-US" sz="4800" b="1" dirty="0" smtClean="0"/>
              <a:t>caused by bacteria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757" y="1383506"/>
            <a:ext cx="8030846" cy="5474493"/>
          </a:xfrm>
        </p:spPr>
        <p:txBody>
          <a:bodyPr>
            <a:normAutofit lnSpcReduction="10000"/>
          </a:bodyPr>
          <a:lstStyle/>
          <a:p>
            <a:r>
              <a:rPr lang="en-US" sz="3429" dirty="0" smtClean="0"/>
              <a:t>tuberculosis, </a:t>
            </a:r>
          </a:p>
          <a:p>
            <a:r>
              <a:rPr lang="en-US" sz="3429" dirty="0" smtClean="0"/>
              <a:t>syphilis, </a:t>
            </a:r>
          </a:p>
          <a:p>
            <a:r>
              <a:rPr lang="en-US" sz="3429" dirty="0" smtClean="0"/>
              <a:t>cholera, </a:t>
            </a:r>
          </a:p>
          <a:p>
            <a:r>
              <a:rPr lang="en-US" sz="3429" dirty="0" smtClean="0"/>
              <a:t>salmonella, </a:t>
            </a:r>
          </a:p>
          <a:p>
            <a:r>
              <a:rPr lang="en-US" sz="3429" dirty="0" smtClean="0"/>
              <a:t>bronchitis, </a:t>
            </a:r>
          </a:p>
          <a:p>
            <a:r>
              <a:rPr lang="en-US" sz="3429" dirty="0" smtClean="0"/>
              <a:t>anthrax, </a:t>
            </a:r>
          </a:p>
          <a:p>
            <a:r>
              <a:rPr lang="en-US" sz="3429" dirty="0" smtClean="0"/>
              <a:t>meningitis, </a:t>
            </a:r>
          </a:p>
          <a:p>
            <a:r>
              <a:rPr lang="en-US" sz="3429" dirty="0" smtClean="0"/>
              <a:t>gonorrhea, </a:t>
            </a:r>
          </a:p>
          <a:p>
            <a:r>
              <a:rPr lang="en-US" sz="3429" dirty="0" err="1" smtClean="0"/>
              <a:t>chlamydia</a:t>
            </a:r>
            <a:r>
              <a:rPr lang="en-US" sz="3429" dirty="0" smtClean="0"/>
              <a:t>.</a:t>
            </a:r>
            <a:endParaRPr lang="en-GB" sz="3429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486" y="4283169"/>
            <a:ext cx="3606800" cy="2260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2779" y="1572768"/>
            <a:ext cx="3430507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886" y="242316"/>
            <a:ext cx="8027352" cy="732943"/>
          </a:xfrm>
        </p:spPr>
        <p:txBody>
          <a:bodyPr>
            <a:noAutofit/>
          </a:bodyPr>
          <a:lstStyle/>
          <a:p>
            <a:r>
              <a:rPr lang="en-US" sz="4800" b="1" dirty="0" err="1"/>
              <a:t>a</a:t>
            </a:r>
            <a:r>
              <a:rPr lang="en-US" sz="4800" b="1" dirty="0" err="1" smtClean="0"/>
              <a:t>ntibacterials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75259"/>
            <a:ext cx="8911572" cy="4950179"/>
          </a:xfrm>
        </p:spPr>
        <p:txBody>
          <a:bodyPr anchor="t"/>
          <a:lstStyle/>
          <a:p>
            <a:r>
              <a:rPr lang="en-US" dirty="0" err="1" smtClean="0"/>
              <a:t>Antibacterials</a:t>
            </a:r>
            <a:r>
              <a:rPr lang="en-US" dirty="0" smtClean="0"/>
              <a:t> </a:t>
            </a:r>
            <a:r>
              <a:rPr lang="en-US" dirty="0"/>
              <a:t>are drugs that kill or inhibit the growth of</a:t>
            </a:r>
            <a:r>
              <a:rPr lang="en-US" dirty="0" smtClean="0"/>
              <a:t> bacteria </a:t>
            </a:r>
            <a:r>
              <a:rPr lang="en-US" dirty="0"/>
              <a:t>that cause infectious </a:t>
            </a:r>
            <a:r>
              <a:rPr lang="en-US" dirty="0" smtClean="0"/>
              <a:t>diseases.</a:t>
            </a:r>
          </a:p>
          <a:p>
            <a:endParaRPr lang="en-US" sz="1000" dirty="0" smtClean="0"/>
          </a:p>
          <a:p>
            <a:r>
              <a:rPr lang="en-US" dirty="0" err="1" smtClean="0"/>
              <a:t>Penicillins</a:t>
            </a:r>
            <a:r>
              <a:rPr lang="en-US" dirty="0" smtClean="0"/>
              <a:t> are a group of compounds produced by </a:t>
            </a:r>
            <a:r>
              <a:rPr lang="en-US" dirty="0" err="1" smtClean="0"/>
              <a:t>microrganisms</a:t>
            </a:r>
            <a:r>
              <a:rPr lang="en-US" dirty="0" smtClean="0"/>
              <a:t> to be used against other harmful </a:t>
            </a:r>
            <a:r>
              <a:rPr lang="en-US" dirty="0" err="1" smtClean="0"/>
              <a:t>microrganism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7147" y="4011755"/>
            <a:ext cx="3399640" cy="25287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812" y="4011755"/>
            <a:ext cx="4211152" cy="28462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17433" y="-3887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173" y="242316"/>
            <a:ext cx="8652399" cy="886968"/>
          </a:xfrm>
        </p:spPr>
        <p:txBody>
          <a:bodyPr>
            <a:normAutofit/>
          </a:bodyPr>
          <a:lstStyle/>
          <a:p>
            <a:r>
              <a:rPr lang="en-US" b="1" u="sng" dirty="0"/>
              <a:t>h</a:t>
            </a:r>
            <a:r>
              <a:rPr lang="en-US" b="1" u="sng" dirty="0" smtClean="0"/>
              <a:t>istorical </a:t>
            </a:r>
            <a:r>
              <a:rPr lang="en-US" b="1" u="sng" dirty="0"/>
              <a:t>development of </a:t>
            </a:r>
            <a:r>
              <a:rPr lang="en-US" b="1" u="sng" dirty="0" err="1"/>
              <a:t>penicillins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2361" y="1332101"/>
            <a:ext cx="6581639" cy="5525899"/>
          </a:xfrm>
        </p:spPr>
        <p:txBody>
          <a:bodyPr>
            <a:noAutofit/>
          </a:bodyPr>
          <a:lstStyle/>
          <a:p>
            <a:r>
              <a:rPr lang="en-US" sz="2800" dirty="0"/>
              <a:t>Alexander Fleming, Howard Florey and Ernst Chain shared the Nobel Prize</a:t>
            </a:r>
            <a:r>
              <a:rPr lang="en-US" sz="2800" dirty="0" smtClean="0"/>
              <a:t> (1945) for </a:t>
            </a:r>
            <a:r>
              <a:rPr lang="en-US" sz="2800" dirty="0"/>
              <a:t>“the discovery of penicillin and its curative effect in various infectious diseases”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Discovered by chance that penicillin inhibited growth or killed bacteria; Fleming had left a bacteria culture and later found a clear zone in the culture in which bacteria had been killed. That zone had been contaminated by a fungus called </a:t>
            </a:r>
            <a:r>
              <a:rPr lang="en-US" sz="2800" i="1" dirty="0" err="1" smtClean="0"/>
              <a:t>Penicillium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notatum</a:t>
            </a:r>
            <a:r>
              <a:rPr lang="en-US" sz="2800" dirty="0" smtClean="0"/>
              <a:t>.</a:t>
            </a:r>
            <a:r>
              <a:rPr lang="en-GB" sz="2800" dirty="0" smtClean="0"/>
              <a:t>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2271"/>
            <a:ext cx="2951410" cy="4989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7186"/>
            <a:ext cx="9144000" cy="886968"/>
          </a:xfrm>
        </p:spPr>
        <p:txBody>
          <a:bodyPr>
            <a:normAutofit/>
          </a:bodyPr>
          <a:lstStyle/>
          <a:p>
            <a:r>
              <a:rPr lang="en-US" b="1" u="sng" dirty="0"/>
              <a:t>h</a:t>
            </a:r>
            <a:r>
              <a:rPr lang="en-US" b="1" u="sng" dirty="0" smtClean="0"/>
              <a:t>istorical </a:t>
            </a:r>
            <a:r>
              <a:rPr lang="en-US" b="1" u="sng" dirty="0" smtClean="0"/>
              <a:t>development of </a:t>
            </a:r>
            <a:r>
              <a:rPr lang="en-US" b="1" u="sng" dirty="0" err="1" smtClean="0"/>
              <a:t>penicillins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7206"/>
            <a:ext cx="7709757" cy="55135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/>
              <a:t>  </a:t>
            </a:r>
            <a:r>
              <a:rPr lang="en-US" sz="3600" dirty="0" smtClean="0"/>
              <a:t>Howard </a:t>
            </a:r>
            <a:r>
              <a:rPr lang="en-US" sz="3600" dirty="0"/>
              <a:t>Florey and Ernst Chain</a:t>
            </a:r>
            <a:r>
              <a:rPr lang="en-US" sz="3600" dirty="0" smtClean="0"/>
              <a:t> </a:t>
            </a:r>
          </a:p>
          <a:p>
            <a:pPr lvl="1">
              <a:buFont typeface="Wingdings" charset="2"/>
              <a:buChar char="§"/>
            </a:pPr>
            <a:r>
              <a:rPr lang="en-US" sz="3200" dirty="0" smtClean="0"/>
              <a:t>overcame </a:t>
            </a:r>
            <a:r>
              <a:rPr lang="en-US" sz="3200" dirty="0"/>
              <a:t>the problems associated with isolating and concentrating </a:t>
            </a:r>
            <a:r>
              <a:rPr lang="en-US" sz="3200" dirty="0" smtClean="0"/>
              <a:t>the penicillin </a:t>
            </a:r>
            <a:r>
              <a:rPr lang="en-US" sz="3200" dirty="0"/>
              <a:t>as</a:t>
            </a:r>
            <a:r>
              <a:rPr lang="en-US" sz="3200" dirty="0" smtClean="0"/>
              <a:t> penicillin G</a:t>
            </a:r>
          </a:p>
          <a:p>
            <a:pPr lvl="1">
              <a:buFont typeface="Wingdings" charset="2"/>
              <a:buChar char="§"/>
            </a:pPr>
            <a:r>
              <a:rPr lang="en-US" sz="3200" dirty="0"/>
              <a:t>showed that penicillin is harmless and effective on </a:t>
            </a:r>
            <a:r>
              <a:rPr lang="en-US" sz="3200" dirty="0" smtClean="0"/>
              <a:t>mice </a:t>
            </a:r>
            <a:endParaRPr lang="en-US" sz="3200" dirty="0"/>
          </a:p>
          <a:p>
            <a:pPr lvl="1">
              <a:buFont typeface="Wingdings" charset="2"/>
              <a:buChar char="§"/>
            </a:pPr>
            <a:r>
              <a:rPr lang="en-US" sz="3200" dirty="0"/>
              <a:t>first to use penicillin on a </a:t>
            </a:r>
            <a:r>
              <a:rPr lang="en-US" sz="3200" dirty="0" smtClean="0"/>
              <a:t>human</a:t>
            </a:r>
          </a:p>
          <a:p>
            <a:pPr lvl="1">
              <a:buFont typeface="Wingdings" charset="2"/>
              <a:buChar char="§"/>
            </a:pPr>
            <a:r>
              <a:rPr lang="en-US" sz="3200" dirty="0"/>
              <a:t>grew penicillin in large </a:t>
            </a:r>
            <a:r>
              <a:rPr lang="en-US" sz="3200" dirty="0" smtClean="0"/>
              <a:t>amounts</a:t>
            </a:r>
          </a:p>
          <a:p>
            <a:pPr lvl="1">
              <a:buFont typeface="Wingdings" charset="2"/>
              <a:buChar char="§"/>
            </a:pPr>
            <a:r>
              <a:rPr lang="en-US" sz="3200" dirty="0"/>
              <a:t>grew strains of penicillin in corn-steep liquor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870" y="1606508"/>
            <a:ext cx="1676130" cy="22679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870" y="4042884"/>
            <a:ext cx="1676131" cy="2151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42639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is the molecular formula of a penicillin G molecule? </a:t>
            </a:r>
            <a:br>
              <a:rPr lang="en-US" dirty="0" smtClean="0"/>
            </a:br>
            <a:r>
              <a:rPr lang="en-US" dirty="0" smtClean="0"/>
              <a:t>What functional groups?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455" r="-4455"/>
          <a:stretch/>
        </p:blipFill>
        <p:spPr>
          <a:xfrm>
            <a:off x="457200" y="209917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82022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9619"/>
            <a:ext cx="3186771" cy="886968"/>
          </a:xfrm>
        </p:spPr>
        <p:txBody>
          <a:bodyPr>
            <a:normAutofit/>
          </a:bodyPr>
          <a:lstStyle/>
          <a:p>
            <a:r>
              <a:rPr lang="en-US" b="1" dirty="0" smtClean="0"/>
              <a:t>penicillin 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1614" y="279619"/>
            <a:ext cx="5432386" cy="657838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C</a:t>
            </a:r>
            <a:r>
              <a:rPr lang="en-US" baseline="-25000" dirty="0" smtClean="0"/>
              <a:t>16</a:t>
            </a:r>
            <a:r>
              <a:rPr lang="en-US" dirty="0" smtClean="0"/>
              <a:t>H</a:t>
            </a:r>
            <a:r>
              <a:rPr lang="en-US" baseline="-25000" dirty="0" smtClean="0"/>
              <a:t>18</a:t>
            </a:r>
            <a:r>
              <a:rPr lang="en-US" dirty="0" smtClean="0"/>
              <a:t>O</a:t>
            </a:r>
            <a:r>
              <a:rPr lang="en-US" baseline="-25000" dirty="0" smtClean="0"/>
              <a:t>4</a:t>
            </a:r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S (</a:t>
            </a:r>
            <a:r>
              <a:rPr lang="en-US" dirty="0" err="1" smtClean="0"/>
              <a:t>M</a:t>
            </a:r>
            <a:r>
              <a:rPr lang="en-US" baseline="-25000" dirty="0" err="1" smtClean="0"/>
              <a:t>r</a:t>
            </a:r>
            <a:r>
              <a:rPr lang="en-US" dirty="0" smtClean="0"/>
              <a:t>= 334)</a:t>
            </a:r>
          </a:p>
          <a:p>
            <a:pPr>
              <a:buNone/>
            </a:pPr>
            <a:r>
              <a:rPr lang="en-US" dirty="0" smtClean="0"/>
              <a:t> Functional groups:</a:t>
            </a:r>
          </a:p>
          <a:p>
            <a:pPr lvl="1">
              <a:buFont typeface="Wingdings" charset="2"/>
              <a:buChar char="§"/>
            </a:pPr>
            <a:r>
              <a:rPr lang="en-US" sz="3200" dirty="0" smtClean="0"/>
              <a:t>4-membered ring with N (beta-lactam ring)</a:t>
            </a:r>
          </a:p>
          <a:p>
            <a:pPr lvl="1">
              <a:buFont typeface="Wingdings" charset="2"/>
              <a:buChar char="§"/>
            </a:pPr>
            <a:r>
              <a:rPr lang="en-US" sz="3200" dirty="0" smtClean="0"/>
              <a:t>benzene </a:t>
            </a:r>
            <a:r>
              <a:rPr lang="en-US" sz="3200" u="sng" dirty="0" smtClean="0"/>
              <a:t>ring</a:t>
            </a:r>
          </a:p>
          <a:p>
            <a:pPr lvl="1">
              <a:buFont typeface="Wingdings" charset="2"/>
              <a:buChar char="§"/>
            </a:pPr>
            <a:r>
              <a:rPr lang="en-US" sz="3200" dirty="0"/>
              <a:t>a</a:t>
            </a:r>
            <a:r>
              <a:rPr lang="en-US" sz="3200" dirty="0" smtClean="0"/>
              <a:t>mide</a:t>
            </a:r>
          </a:p>
          <a:p>
            <a:pPr lvl="1">
              <a:buFont typeface="Wingdings" charset="2"/>
              <a:buChar char="§"/>
            </a:pPr>
            <a:r>
              <a:rPr lang="en-US" sz="3200" dirty="0" smtClean="0"/>
              <a:t>carbonyl</a:t>
            </a:r>
          </a:p>
          <a:p>
            <a:pPr lvl="1">
              <a:buFont typeface="Wingdings" charset="2"/>
              <a:buChar char="§"/>
            </a:pPr>
            <a:r>
              <a:rPr lang="en-US" sz="3200" dirty="0"/>
              <a:t>c</a:t>
            </a:r>
            <a:r>
              <a:rPr lang="en-US" sz="3200" dirty="0" smtClean="0"/>
              <a:t>arboxylic acid</a:t>
            </a:r>
          </a:p>
          <a:p>
            <a:pPr lvl="1">
              <a:buFont typeface="Wingdings" charset="2"/>
              <a:buChar char="§"/>
            </a:pPr>
            <a:r>
              <a:rPr lang="en-US" sz="3200" dirty="0"/>
              <a:t>t</a:t>
            </a:r>
            <a:r>
              <a:rPr lang="en-US" sz="3200" dirty="0" smtClean="0"/>
              <a:t>ertiary amine</a:t>
            </a:r>
          </a:p>
          <a:p>
            <a:pPr lvl="1">
              <a:buFont typeface="Wingdings" charset="2"/>
              <a:buChar char="§"/>
            </a:pPr>
            <a:r>
              <a:rPr lang="en-US" sz="3200" dirty="0"/>
              <a:t>s</a:t>
            </a:r>
            <a:r>
              <a:rPr lang="en-US" sz="3200" dirty="0" smtClean="0"/>
              <a:t>econdary amine</a:t>
            </a:r>
          </a:p>
          <a:p>
            <a:pPr lvl="1">
              <a:buFont typeface="Wingdings" charset="2"/>
              <a:buChar char="§"/>
            </a:pPr>
            <a:r>
              <a:rPr lang="en-US" sz="3200" dirty="0" err="1"/>
              <a:t>s</a:t>
            </a:r>
            <a:r>
              <a:rPr lang="en-US" sz="3200" dirty="0" err="1" smtClean="0"/>
              <a:t>ulphur</a:t>
            </a:r>
            <a:r>
              <a:rPr lang="en-US" sz="3200" dirty="0" smtClean="0"/>
              <a:t> atom</a:t>
            </a:r>
          </a:p>
          <a:p>
            <a:pPr lvl="1">
              <a:buFont typeface="Wingdings" charset="2"/>
              <a:buChar char="§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117680"/>
            <a:ext cx="4217690" cy="23689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66587"/>
            <a:ext cx="4217691" cy="252622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</TotalTime>
  <Words>729</Words>
  <Application>Microsoft Macintosh PowerPoint</Application>
  <PresentationFormat>On-screen Show (4:3)</PresentationFormat>
  <Paragraphs>91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medicines and drugs</vt:lpstr>
      <vt:lpstr>antibacterials</vt:lpstr>
      <vt:lpstr>antibacterials</vt:lpstr>
      <vt:lpstr>diseases caused by bacteria</vt:lpstr>
      <vt:lpstr>antibacterials</vt:lpstr>
      <vt:lpstr>historical development of penicillins</vt:lpstr>
      <vt:lpstr>historical development of penicillins</vt:lpstr>
      <vt:lpstr>What is the molecular formula of a penicillin G molecule?  What functional groups?</vt:lpstr>
      <vt:lpstr>penicillin G</vt:lpstr>
      <vt:lpstr>       penicillin action</vt:lpstr>
      <vt:lpstr>administering of antibacterials</vt:lpstr>
      <vt:lpstr>administering antibacterials</vt:lpstr>
      <vt:lpstr>bacterial resistance</vt:lpstr>
      <vt:lpstr>Increased bacterial resistance to penicillin</vt:lpstr>
      <vt:lpstr>bacterial resistance to penicillin</vt:lpstr>
      <vt:lpstr>Increased resistance because of misuse  </vt:lpstr>
      <vt:lpstr>modifying side-chain of penicillin G</vt:lpstr>
      <vt:lpstr>Modifying side-chain of penicillin 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Medicines and drugs</dc:title>
  <dc:creator>Client Admin</dc:creator>
  <cp:lastModifiedBy>Nico Van De Casteele</cp:lastModifiedBy>
  <cp:revision>39</cp:revision>
  <dcterms:created xsi:type="dcterms:W3CDTF">2013-01-30T11:30:52Z</dcterms:created>
  <dcterms:modified xsi:type="dcterms:W3CDTF">2014-02-06T09:05:20Z</dcterms:modified>
</cp:coreProperties>
</file>